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69" r:id="rId3"/>
    <p:sldId id="309" r:id="rId4"/>
    <p:sldId id="305" r:id="rId5"/>
    <p:sldId id="306" r:id="rId6"/>
    <p:sldId id="307" r:id="rId7"/>
    <p:sldId id="308" r:id="rId8"/>
    <p:sldId id="291" r:id="rId9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2" autoAdjust="0"/>
  </p:normalViewPr>
  <p:slideViewPr>
    <p:cSldViewPr>
      <p:cViewPr>
        <p:scale>
          <a:sx n="130" d="100"/>
          <a:sy n="130" d="100"/>
        </p:scale>
        <p:origin x="-1074" y="-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5" tIns="46218" rIns="92435" bIns="462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2435" tIns="46218" rIns="92435" bIns="462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8" cy="496411"/>
          </a:xfrm>
          <a:prstGeom prst="rect">
            <a:avLst/>
          </a:prstGeom>
        </p:spPr>
        <p:txBody>
          <a:bodyPr vert="horz" lIns="92435" tIns="46218" rIns="92435" bIns="46218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27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7DCDA0-6547-4649-9025-8B3AEF2C5B5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339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333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5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51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76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045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337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9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213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920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6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20.05.2026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ru-RU" sz="1600" dirty="0">
              <a:solidFill>
                <a:srgbClr val="2A3A7B"/>
              </a:solidFill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97459" y="3225032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100" b="1" dirty="0">
              <a:solidFill>
                <a:srgbClr val="2A3A7B"/>
              </a:solidFill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1496057"/>
            <a:ext cx="1041622" cy="11904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92383" y="437195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регистрации и учета налогоплательщиков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УФНС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 по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Амурской области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0626" y="406417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Саяпина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Мария Валерьевна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76771" y="2283718"/>
            <a:ext cx="540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Новое о кодах ОКВЭД в Едином государственном реестре юридических лиц и Едином государственном реестре индивидуальных предпринимателей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36267" y="1347614"/>
            <a:ext cx="5353325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УФНС РОССИИ ПО АМУРСКОЙ ОБЛАСТИ </a:t>
            </a:r>
          </a:p>
        </p:txBody>
      </p:sp>
    </p:spTree>
    <p:extLst>
      <p:ext uri="{BB962C8B-B14F-4D97-AF65-F5344CB8AC3E}">
        <p14:creationId xmlns:p14="http://schemas.microsoft.com/office/powerpoint/2010/main" val="142154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0" name="Rectang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43" y="8539"/>
            <a:ext cx="7351741" cy="432048"/>
          </a:xfrm>
          <a:gradFill>
            <a:gsLst>
              <a:gs pos="100000">
                <a:srgbClr val="00B0F0">
                  <a:alpha val="80000"/>
                </a:srgbClr>
              </a:gs>
              <a:gs pos="34000">
                <a:srgbClr val="002060">
                  <a:alpha val="76000"/>
                </a:srgbClr>
              </a:gs>
              <a:gs pos="86000">
                <a:srgbClr val="00B0F0">
                  <a:alpha val="76000"/>
                </a:srgbClr>
              </a:gs>
              <a:gs pos="96000">
                <a:srgbClr val="00F3CB">
                  <a:alpha val="23000"/>
                </a:srgbClr>
              </a:gs>
            </a:gsLst>
            <a:lin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pPr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кодов ОКВЭД</a:t>
            </a:r>
            <a:endParaRPr lang="ru-RU" alt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67571" y="8539"/>
            <a:ext cx="698477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67958" y="483518"/>
            <a:ext cx="2664296" cy="57606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Заявительные </a:t>
            </a:r>
          </a:p>
          <a:p>
            <a:pPr algn="ctr">
              <a:defRPr/>
            </a:pPr>
            <a:r>
              <a:rPr lang="ru-RU" alt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коды</a:t>
            </a:r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8691" y="474630"/>
            <a:ext cx="2664296" cy="58495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Отчетные</a:t>
            </a:r>
          </a:p>
          <a:p>
            <a:pPr algn="ctr">
              <a:defRPr/>
            </a:pPr>
            <a:r>
              <a:rPr lang="ru-RU" altLang="ru-RU" sz="2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коды</a:t>
            </a:r>
            <a:endParaRPr lang="ru-RU" sz="20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57698" y="2526086"/>
            <a:ext cx="2063096" cy="8596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Вносятся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регистрации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изменении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55378" y="1563638"/>
            <a:ext cx="2063096" cy="8596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хозяйствующим субъектом самостоятельно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55378" y="3507854"/>
            <a:ext cx="2063096" cy="8596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Отражены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выписках ЕГРЮЛ и ЕГРИП с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 2025 года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889251" y="3515519"/>
            <a:ext cx="2063096" cy="8596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Вносятся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реестры после получения данных от Росстата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814568" y="2549595"/>
            <a:ext cx="2063096" cy="8596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процентные доли видов деятельности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791962" y="1583116"/>
            <a:ext cx="2063096" cy="8596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Формируются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данных Росстата</a:t>
            </a:r>
          </a:p>
        </p:txBody>
      </p:sp>
      <p:sp>
        <p:nvSpPr>
          <p:cNvPr id="30" name="Rectangle 5">
            <a:extLst>
              <a:ext uri="{FF2B5EF4-FFF2-40B4-BE49-F238E27FC236}"/>
            </a:extLst>
          </p:cNvPr>
          <p:cNvSpPr/>
          <p:nvPr/>
        </p:nvSpPr>
        <p:spPr>
          <a:xfrm>
            <a:off x="827583" y="1593610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31" name="Rectangle 5">
            <a:extLst>
              <a:ext uri="{FF2B5EF4-FFF2-40B4-BE49-F238E27FC236}"/>
            </a:extLst>
          </p:cNvPr>
          <p:cNvSpPr/>
          <p:nvPr/>
        </p:nvSpPr>
        <p:spPr>
          <a:xfrm>
            <a:off x="827582" y="2539628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2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32" name="Rectangle 5">
            <a:extLst>
              <a:ext uri="{FF2B5EF4-FFF2-40B4-BE49-F238E27FC236}"/>
            </a:extLst>
          </p:cNvPr>
          <p:cNvSpPr/>
          <p:nvPr/>
        </p:nvSpPr>
        <p:spPr>
          <a:xfrm>
            <a:off x="827583" y="3485500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3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34" name="Rectangle 5">
            <a:extLst>
              <a:ext uri="{FF2B5EF4-FFF2-40B4-BE49-F238E27FC236}"/>
            </a:extLst>
          </p:cNvPr>
          <p:cNvSpPr/>
          <p:nvPr/>
        </p:nvSpPr>
        <p:spPr>
          <a:xfrm>
            <a:off x="5217251" y="1599769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35" name="Rectangle 5">
            <a:extLst>
              <a:ext uri="{FF2B5EF4-FFF2-40B4-BE49-F238E27FC236}"/>
            </a:extLst>
          </p:cNvPr>
          <p:cNvSpPr/>
          <p:nvPr/>
        </p:nvSpPr>
        <p:spPr>
          <a:xfrm>
            <a:off x="5228691" y="3500197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3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3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5177804" y="2566248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2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8864" y="1171331"/>
            <a:ext cx="79262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000" b="1" u="sng" dirty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каждого типа </a:t>
            </a:r>
            <a:r>
              <a:rPr lang="ru-RU" altLang="ru-RU" sz="2000" b="1" u="sng" dirty="0" smtClean="0">
                <a:solidFill>
                  <a:srgbClr val="37609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кодов: </a:t>
            </a:r>
            <a:endParaRPr lang="ru-RU" altLang="ru-RU" sz="2000" b="1" u="sng" dirty="0">
              <a:solidFill>
                <a:srgbClr val="3760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979712" y="1171331"/>
            <a:ext cx="288032" cy="3240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6823510" y="1171331"/>
            <a:ext cx="288032" cy="3240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347" y="1923678"/>
            <a:ext cx="1049337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25" name="Прямоугольник 24"/>
          <p:cNvSpPr/>
          <p:nvPr/>
        </p:nvSpPr>
        <p:spPr>
          <a:xfrm>
            <a:off x="971524" y="4429770"/>
            <a:ext cx="7200953" cy="5040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28.12.2024 № 529-ФЗ</a:t>
            </a:r>
          </a:p>
          <a:p>
            <a:pPr algn="ctr">
              <a:defRPr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14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0" name="Rectang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43" y="123478"/>
            <a:ext cx="7351741" cy="432048"/>
          </a:xfrm>
          <a:gradFill>
            <a:gsLst>
              <a:gs pos="100000">
                <a:srgbClr val="00B0F0">
                  <a:alpha val="80000"/>
                </a:srgbClr>
              </a:gs>
              <a:gs pos="34000">
                <a:srgbClr val="002060">
                  <a:alpha val="76000"/>
                </a:srgbClr>
              </a:gs>
              <a:gs pos="86000">
                <a:srgbClr val="00B0F0">
                  <a:alpha val="76000"/>
                </a:srgbClr>
              </a:gs>
              <a:gs pos="96000">
                <a:srgbClr val="00F3CB">
                  <a:alpha val="23000"/>
                </a:srgbClr>
              </a:gs>
            </a:gsLst>
            <a:lin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pPr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формируются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отчетные коды ОКВЭД</a:t>
            </a:r>
            <a:endParaRPr lang="ru-RU" alt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67571" y="8539"/>
            <a:ext cx="698477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322021" y="1491630"/>
            <a:ext cx="2063096" cy="64807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Росстат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055018" y="627534"/>
            <a:ext cx="2597102" cy="48661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ПРОЦЕСС: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410050" y="2859783"/>
            <a:ext cx="2063096" cy="7536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Вносит сведения в ЕГРИП/ЕГРЮЛ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411760" y="1862077"/>
            <a:ext cx="86409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312876" y="1887674"/>
            <a:ext cx="1061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1 </a:t>
            </a:r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года, следующего за отчётным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23528" y="1347614"/>
            <a:ext cx="2063096" cy="10801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Хозяйствующий субъект подаёт первичную статистическую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отчётность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381964" y="1501742"/>
            <a:ext cx="2222483" cy="64807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Передает данные в ФНС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5478344" y="1825778"/>
            <a:ext cx="86409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5385117" y="1887674"/>
            <a:ext cx="1061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10 апреля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7410812" y="2211710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7524328" y="2151896"/>
            <a:ext cx="13681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3 рабочих дней после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данных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973" y="3901507"/>
            <a:ext cx="1245981" cy="106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42" name="Прямоугольник 41"/>
          <p:cNvSpPr/>
          <p:nvPr/>
        </p:nvSpPr>
        <p:spPr>
          <a:xfrm>
            <a:off x="345821" y="3001375"/>
            <a:ext cx="5306299" cy="122413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</a:t>
            </a:r>
            <a:r>
              <a:rPr lang="ru-RU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</a:p>
          <a:p>
            <a:pPr algn="ctr">
              <a:defRPr/>
            </a:pP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процесс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endParaRPr lang="ru-RU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информации. </a:t>
            </a:r>
            <a:endParaRPr lang="ru-RU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72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5696"/>
            <a:ext cx="7903155" cy="591838"/>
          </a:xfrm>
          <a:gradFill>
            <a:gsLst>
              <a:gs pos="100000">
                <a:srgbClr val="00B0F0">
                  <a:alpha val="80000"/>
                </a:srgbClr>
              </a:gs>
              <a:gs pos="34000">
                <a:srgbClr val="002060">
                  <a:alpha val="76000"/>
                </a:srgbClr>
              </a:gs>
              <a:gs pos="86000">
                <a:srgbClr val="00B0F0">
                  <a:alpha val="76000"/>
                </a:srgbClr>
              </a:gs>
              <a:gs pos="96000">
                <a:srgbClr val="00F3CB">
                  <a:alpha val="23000"/>
                </a:srgbClr>
              </a:gs>
            </a:gsLst>
            <a:lin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pPr>
              <a:defRPr/>
            </a:pPr>
            <a:r>
              <a:rPr lang="ru-RU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подачи данных в Росстат для </a:t>
            </a:r>
            <a:r>
              <a:rPr lang="ru-RU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ЮЛ </a:t>
            </a:r>
            <a:r>
              <a:rPr lang="ru-RU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</a:t>
            </a:r>
            <a:endParaRPr lang="ru-RU" alt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22755" y="915566"/>
            <a:ext cx="9189511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ЮЛ и ИП 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по 30 ноября: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отчётность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апреля следующего года.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ЮЛ и ИП 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по 31 декабря: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отчётность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позднее 1 апреля второго календарного года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после регистрации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849095" y="1340292"/>
            <a:ext cx="533061" cy="288032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996107" y="35696"/>
            <a:ext cx="698477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849095" y="2872807"/>
            <a:ext cx="533061" cy="288032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 useBgFill="1">
        <p:nvSpPr>
          <p:cNvPr id="18" name="Прямоугольник 17"/>
          <p:cNvSpPr/>
          <p:nvPr/>
        </p:nvSpPr>
        <p:spPr>
          <a:xfrm>
            <a:off x="179513" y="3579862"/>
            <a:ext cx="8602788" cy="87229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1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зарегистрированная в декабре 2026 года, подаёт данные в Росстат не позднее 1 апреля 2028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 </a:t>
            </a:r>
            <a:endParaRPr lang="ru-RU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36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0" name="Rectang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5696"/>
            <a:ext cx="7516228" cy="864096"/>
          </a:xfrm>
          <a:gradFill>
            <a:gsLst>
              <a:gs pos="100000">
                <a:srgbClr val="00B0F0">
                  <a:alpha val="80000"/>
                </a:srgbClr>
              </a:gs>
              <a:gs pos="34000">
                <a:srgbClr val="002060">
                  <a:alpha val="76000"/>
                </a:srgbClr>
              </a:gs>
              <a:gs pos="86000">
                <a:srgbClr val="00B0F0">
                  <a:alpha val="76000"/>
                </a:srgbClr>
              </a:gs>
              <a:gs pos="96000">
                <a:srgbClr val="00F3CB">
                  <a:alpha val="23000"/>
                </a:srgbClr>
              </a:gs>
            </a:gsLst>
            <a:lin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pPr>
              <a:defRPr/>
            </a:pPr>
            <a:r>
              <a:rPr lang="ru-RU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подачи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данных, </a:t>
            </a:r>
            <a:r>
              <a:rPr lang="ru-RU" alt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в перечне Росстата</a:t>
            </a:r>
            <a:endParaRPr lang="ru-RU" alt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51520" y="1586057"/>
            <a:ext cx="533061" cy="288032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45803" y="1347614"/>
            <a:ext cx="6408712" cy="667708"/>
          </a:xfrm>
          <a:prstGeom prst="roundRect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основного кода ОКВЭД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10857" y="2468066"/>
            <a:ext cx="6384205" cy="667708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процентных долей по кодам ОКВЭД более чем на 20 процентных пунктов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10857" y="3461488"/>
            <a:ext cx="6408712" cy="667708"/>
          </a:xfrm>
          <a:prstGeom prst="roundRect">
            <a:avLst>
              <a:gd name="adj" fmla="val 48595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прошло 5 лет с момента последней подачи статистических данных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96107" y="35696"/>
            <a:ext cx="698477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251520" y="2617572"/>
            <a:ext cx="533061" cy="288032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51520" y="3647434"/>
            <a:ext cx="533061" cy="288032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711" y="1785650"/>
            <a:ext cx="1630018" cy="135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940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01075" y="4599385"/>
            <a:ext cx="306388" cy="311944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440517" y="4659982"/>
            <a:ext cx="683568" cy="273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0" name="Rectang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43" y="123478"/>
            <a:ext cx="7351741" cy="432048"/>
          </a:xfrm>
          <a:gradFill>
            <a:gsLst>
              <a:gs pos="100000">
                <a:srgbClr val="00B0F0">
                  <a:alpha val="80000"/>
                </a:srgbClr>
              </a:gs>
              <a:gs pos="34000">
                <a:srgbClr val="002060">
                  <a:alpha val="76000"/>
                </a:srgbClr>
              </a:gs>
              <a:gs pos="86000">
                <a:srgbClr val="00B0F0">
                  <a:alpha val="76000"/>
                </a:srgbClr>
              </a:gs>
              <a:gs pos="96000">
                <a:srgbClr val="00F3CB">
                  <a:alpha val="23000"/>
                </a:srgbClr>
              </a:gs>
            </a:gsLst>
            <a:lin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>
            <a:noAutofit/>
          </a:bodyPr>
          <a:lstStyle/>
          <a:p>
            <a:pPr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получить доступ в информации об ОКВЭД </a:t>
            </a:r>
            <a:endParaRPr lang="ru-RU" alt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67571" y="8539"/>
            <a:ext cx="698477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761967" y="627534"/>
            <a:ext cx="3620066" cy="7920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Выписки из ЕГРИП и ЕГРЮЛ</a:t>
            </a:r>
            <a:endParaRPr lang="ru-RU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516216" y="1339056"/>
            <a:ext cx="1944216" cy="288031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Процентные </a:t>
            </a:r>
            <a:r>
              <a:rPr lang="ru-RU" altLang="ru-RU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доли в открытом доступе не размещаются.</a:t>
            </a:r>
            <a:endParaRPr lang="ru-RU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68558" y="2868449"/>
            <a:ext cx="4975650" cy="8596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ЮЛ и ИП: выписка с долями о себе через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ФНС России «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онлайн-регистрация бизнеса»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68558" y="1547110"/>
            <a:ext cx="4975650" cy="102464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Любое заинтересованное лицо: выписка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процентных долей через сервисы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ФНС России: 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сведений из ЕГРЮЛ/ЕГРИП </a:t>
            </a:r>
            <a:r>
              <a:rPr lang="en-US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электронном виде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                                </a:t>
            </a:r>
            <a:r>
              <a:rPr lang="en-US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«Прозрачный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бизнес»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68558" y="4011910"/>
            <a:ext cx="5047658" cy="41403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Госорганы, Банк России, суды: выписка с долями через СМЭВ</a:t>
            </a:r>
          </a:p>
        </p:txBody>
      </p:sp>
      <p:sp>
        <p:nvSpPr>
          <p:cNvPr id="30" name="Rectangle 5">
            <a:extLst>
              <a:ext uri="{FF2B5EF4-FFF2-40B4-BE49-F238E27FC236}"/>
            </a:extLst>
          </p:cNvPr>
          <p:cNvSpPr/>
          <p:nvPr/>
        </p:nvSpPr>
        <p:spPr>
          <a:xfrm>
            <a:off x="827583" y="1547110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31" name="Rectangle 5">
            <a:extLst>
              <a:ext uri="{FF2B5EF4-FFF2-40B4-BE49-F238E27FC236}"/>
            </a:extLst>
          </p:cNvPr>
          <p:cNvSpPr/>
          <p:nvPr/>
        </p:nvSpPr>
        <p:spPr>
          <a:xfrm>
            <a:off x="837612" y="2868449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2</a:t>
            </a:r>
            <a:endParaRPr lang="ru-RU" sz="1400" dirty="0">
              <a:solidFill>
                <a:prstClr val="white"/>
              </a:solidFill>
            </a:endParaRPr>
          </a:p>
        </p:txBody>
      </p:sp>
      <p:sp>
        <p:nvSpPr>
          <p:cNvPr id="32" name="Rectangle 5">
            <a:extLst>
              <a:ext uri="{FF2B5EF4-FFF2-40B4-BE49-F238E27FC236}"/>
            </a:extLst>
          </p:cNvPr>
          <p:cNvSpPr/>
          <p:nvPr/>
        </p:nvSpPr>
        <p:spPr>
          <a:xfrm>
            <a:off x="837612" y="4012802"/>
            <a:ext cx="413147" cy="413147"/>
          </a:xfrm>
          <a:prstGeom prst="rect">
            <a:avLst/>
          </a:prstGeom>
          <a:solidFill>
            <a:srgbClr val="002060"/>
          </a:solidFill>
          <a:ln w="6350">
            <a:noFill/>
            <a:tailEnd type="oval" w="sm" len="sm"/>
          </a:ln>
          <a:scene3d>
            <a:camera prst="obliqueBottomLeft"/>
            <a:lightRig rig="threePt" dir="t"/>
          </a:scene3d>
          <a:sp3d extrusionH="1143000" prstMaterial="matte"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white"/>
                </a:solidFill>
              </a:rPr>
              <a:t>3</a:t>
            </a:r>
            <a:endParaRPr lang="ru-RU" sz="1400" dirty="0">
              <a:solidFill>
                <a:prstClr val="white"/>
              </a:solidFill>
            </a:endParaRPr>
          </a:p>
        </p:txBody>
      </p: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FE5C989E-20DB-22C5-7EA1-F960993186D2}"/>
              </a:ext>
            </a:extLst>
          </p:cNvPr>
          <p:cNvGrpSpPr/>
          <p:nvPr/>
        </p:nvGrpSpPr>
        <p:grpSpPr>
          <a:xfrm>
            <a:off x="7159084" y="1386353"/>
            <a:ext cx="593273" cy="573904"/>
            <a:chOff x="4200419" y="3265833"/>
            <a:chExt cx="1866894" cy="1866894"/>
          </a:xfrm>
        </p:grpSpPr>
        <p:sp>
          <p:nvSpPr>
            <p:cNvPr id="25" name="Полилиния: фигура 44">
              <a:extLst>
                <a:ext uri="{FF2B5EF4-FFF2-40B4-BE49-F238E27FC236}">
                  <a16:creationId xmlns="" xmlns:a16="http://schemas.microsoft.com/office/drawing/2014/main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" name="Рисунок 25" descr="Предупреждение со сплошной заливкой">
              <a:extLst>
                <a:ext uri="{FF2B5EF4-FFF2-40B4-BE49-F238E27FC236}">
                  <a16:creationId xmlns="" xmlns:a16="http://schemas.microsoft.com/office/drawing/2014/main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280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5917232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16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362</Words>
  <Application>Microsoft Office PowerPoint</Application>
  <PresentationFormat>Экран (16:9)</PresentationFormat>
  <Paragraphs>77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1_Тема Office</vt:lpstr>
      <vt:lpstr>Презентация PowerPoint</vt:lpstr>
      <vt:lpstr>Типы кодов ОКВЭД</vt:lpstr>
      <vt:lpstr>Как формируются отчетные коды ОКВЭД</vt:lpstr>
      <vt:lpstr>Сроки подачи данных в Росстат для новых ЮЛ и ИП</vt:lpstr>
      <vt:lpstr>Условия для подачи данных, при отсутствии в перечне Росстата</vt:lpstr>
      <vt:lpstr>Как получить доступ в информации об ОКВЭД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Едемский Сергей Викторович</dc:creator>
  <cp:lastModifiedBy>Ференец Анна Ильинична</cp:lastModifiedBy>
  <cp:revision>218</cp:revision>
  <cp:lastPrinted>2025-12-17T08:04:07Z</cp:lastPrinted>
  <dcterms:modified xsi:type="dcterms:W3CDTF">2026-05-20T00:47:24Z</dcterms:modified>
</cp:coreProperties>
</file>